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1"/>
  </p:sldMasterIdLst>
  <p:sldIdLst>
    <p:sldId id="269" r:id="rId2"/>
    <p:sldId id="257" r:id="rId3"/>
    <p:sldId id="266" r:id="rId4"/>
    <p:sldId id="267" r:id="rId5"/>
    <p:sldId id="258" r:id="rId6"/>
    <p:sldId id="259" r:id="rId7"/>
    <p:sldId id="260" r:id="rId8"/>
    <p:sldId id="268" r:id="rId9"/>
    <p:sldId id="261" r:id="rId10"/>
    <p:sldId id="262" r:id="rId11"/>
    <p:sldId id="263" r:id="rId12"/>
    <p:sldId id="265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6" d="100"/>
          <a:sy n="126" d="100"/>
        </p:scale>
        <p:origin x="-10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5B66-1963-064D-9AD8-C4349A172F6E}" type="datetimeFigureOut">
              <a:rPr lang="en-US" smtClean="0"/>
              <a:t>9/7/11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CCD9-0A37-EC45-BF33-D6FDB2F6F2B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5B66-1963-064D-9AD8-C4349A172F6E}" type="datetimeFigureOut">
              <a:rPr lang="en-US" smtClean="0"/>
              <a:t>9/7/11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CCD9-0A37-EC45-BF33-D6FDB2F6F2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5C5B66-1963-064D-9AD8-C4349A172F6E}" type="datetimeFigureOut">
              <a:rPr lang="en-US" smtClean="0"/>
              <a:t>9/7/11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1C5CCD9-0A37-EC45-BF33-D6FDB2F6F2B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5B66-1963-064D-9AD8-C4349A172F6E}" type="datetimeFigureOut">
              <a:rPr lang="en-US" smtClean="0"/>
              <a:t>9/7/11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CCD9-0A37-EC45-BF33-D6FDB2F6F2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5B66-1963-064D-9AD8-C4349A172F6E}" type="datetimeFigureOut">
              <a:rPr lang="en-US" smtClean="0"/>
              <a:t>9/7/11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CCD9-0A37-EC45-BF33-D6FDB2F6F2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5B66-1963-064D-9AD8-C4349A172F6E}" type="datetimeFigureOut">
              <a:rPr lang="en-US" smtClean="0"/>
              <a:t>9/7/11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CCD9-0A37-EC45-BF33-D6FDB2F6F2B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5B66-1963-064D-9AD8-C4349A172F6E}" type="datetimeFigureOut">
              <a:rPr lang="en-US" smtClean="0"/>
              <a:t>9/7/11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CCD9-0A37-EC45-BF33-D6FDB2F6F2B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5B66-1963-064D-9AD8-C4349A172F6E}" type="datetimeFigureOut">
              <a:rPr lang="en-US" smtClean="0"/>
              <a:t>9/7/11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CCD9-0A37-EC45-BF33-D6FDB2F6F2B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5B66-1963-064D-9AD8-C4349A172F6E}" type="datetimeFigureOut">
              <a:rPr lang="en-US" smtClean="0"/>
              <a:t>9/7/11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CCD9-0A37-EC45-BF33-D6FDB2F6F2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5B66-1963-064D-9AD8-C4349A172F6E}" type="datetimeFigureOut">
              <a:rPr lang="en-US" smtClean="0"/>
              <a:t>9/7/11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CCD9-0A37-EC45-BF33-D6FDB2F6F2B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5C5B66-1963-064D-9AD8-C4349A172F6E}" type="datetimeFigureOut">
              <a:rPr lang="en-US" smtClean="0"/>
              <a:t>9/7/11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CCD9-0A37-EC45-BF33-D6FDB2F6F2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5C5B66-1963-064D-9AD8-C4349A172F6E}" type="datetimeFigureOut">
              <a:rPr lang="en-US" smtClean="0"/>
              <a:t>9/7/11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CCD9-0A37-EC45-BF33-D6FDB2F6F2B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5C5B66-1963-064D-9AD8-C4349A172F6E}" type="datetimeFigureOut">
              <a:rPr lang="en-US" smtClean="0"/>
              <a:t>9/7/11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CCD9-0A37-EC45-BF33-D6FDB2F6F2B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5B66-1963-064D-9AD8-C4349A172F6E}" type="datetimeFigureOut">
              <a:rPr lang="en-US" smtClean="0"/>
              <a:t>9/7/11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CCD9-0A37-EC45-BF33-D6FDB2F6F2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5B66-1963-064D-9AD8-C4349A172F6E}" type="datetimeFigureOut">
              <a:rPr lang="en-US" smtClean="0"/>
              <a:t>9/7/11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CCD9-0A37-EC45-BF33-D6FDB2F6F2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C5B66-1963-064D-9AD8-C4349A172F6E}" type="datetimeFigureOut">
              <a:rPr lang="en-US" smtClean="0"/>
              <a:t>9/7/11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CCD9-0A37-EC45-BF33-D6FDB2F6F2B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45C5B66-1963-064D-9AD8-C4349A172F6E}" type="datetimeFigureOut">
              <a:rPr lang="en-US" smtClean="0"/>
              <a:t>9/7/11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1C5CCD9-0A37-EC45-BF33-D6FDB2F6F2B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BBRC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975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BBRC: Retreat vs. Reality	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actually happens after a retreat?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72721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going on in the BBRC?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Members said they would like to know more about what the club is all involved with, what are the various projects and to know this in advance, not just from a project wrap-up.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Action</a:t>
            </a:r>
            <a:r>
              <a:rPr lang="en-US" sz="2800" dirty="0" smtClean="0"/>
              <a:t>: One member suggested we forego a program each quarter and update on what we are doing (we did this when our DG was here)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39194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What’s going on,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Action</a:t>
            </a:r>
            <a:r>
              <a:rPr lang="en-US" sz="2800" dirty="0"/>
              <a:t>: Regular updates on all avenues of service, specific projects, </a:t>
            </a:r>
            <a:r>
              <a:rPr lang="en-US" sz="2800" dirty="0" smtClean="0"/>
              <a:t>groups </a:t>
            </a:r>
            <a:r>
              <a:rPr lang="en-US" sz="2800" dirty="0"/>
              <a:t>we support, TRF, fellowship,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817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Breakout</a:t>
            </a:r>
            <a:r>
              <a:rPr lang="en-US" dirty="0" smtClean="0"/>
              <a:t>: Corporate Sponsorship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Action</a:t>
            </a:r>
            <a:r>
              <a:rPr lang="en-US" sz="2800" dirty="0" smtClean="0"/>
              <a:t>: Testing at this time</a:t>
            </a:r>
          </a:p>
          <a:p>
            <a:r>
              <a:rPr lang="en-US" sz="2800" dirty="0" err="1" smtClean="0"/>
              <a:t>Kaj</a:t>
            </a:r>
            <a:r>
              <a:rPr lang="en-US" sz="2800" dirty="0" smtClean="0"/>
              <a:t> discussing with Slalom Consulting, I’m discussing with Expedia</a:t>
            </a:r>
          </a:p>
          <a:p>
            <a:r>
              <a:rPr lang="en-US" sz="2800" dirty="0" smtClean="0"/>
              <a:t>Pilot membership program we are part of will also have us (as per DG instructions), also, branch out to include corporate memberships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15230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Breakout: District </a:t>
            </a:r>
            <a:r>
              <a:rPr lang="en-US" dirty="0" smtClean="0"/>
              <a:t>Simplified Matching Grant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Never done by the BBRC</a:t>
            </a:r>
            <a:endParaRPr lang="en-US" sz="2800" dirty="0"/>
          </a:p>
          <a:p>
            <a:r>
              <a:rPr lang="en-US" sz="2800" dirty="0" smtClean="0">
                <a:solidFill>
                  <a:srgbClr val="FF0000"/>
                </a:solidFill>
              </a:rPr>
              <a:t>Action</a:t>
            </a:r>
            <a:r>
              <a:rPr lang="en-US" sz="2800" dirty="0" smtClean="0"/>
              <a:t>: Norm is leading the New Member committee and they are applying for a grant to put heaters in a KITH facility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90802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Breakout: The Rotary Foundation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As per RI guidelines the Foundation Committee should be specific to TRF not the BBRC Foundation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Action</a:t>
            </a:r>
            <a:r>
              <a:rPr lang="en-US" sz="2800" dirty="0" smtClean="0"/>
              <a:t>: Bylaws changed to reflect this</a:t>
            </a:r>
          </a:p>
          <a:p>
            <a:r>
              <a:rPr lang="en-US" sz="2800" dirty="0" smtClean="0"/>
              <a:t>Board position (Kim </a:t>
            </a:r>
            <a:r>
              <a:rPr lang="en-US" sz="2800" dirty="0" err="1" smtClean="0"/>
              <a:t>Shrader</a:t>
            </a:r>
            <a:r>
              <a:rPr lang="en-US" sz="2800" dirty="0" smtClean="0"/>
              <a:t>) has this focus</a:t>
            </a:r>
          </a:p>
        </p:txBody>
      </p:sp>
    </p:spTree>
    <p:extLst>
      <p:ext uri="{BB962C8B-B14F-4D97-AF65-F5344CB8AC3E}">
        <p14:creationId xmlns:p14="http://schemas.microsoft.com/office/powerpoint/2010/main" val="634037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Breakout: TRF </a:t>
            </a:r>
            <a:r>
              <a:rPr lang="en-US" dirty="0" smtClean="0"/>
              <a:t>and the BBRCF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/>
              <a:t>Discussion point, should we change the “public” name of the BBRCF to the BBRC service fund to avoid confusion with TRF</a:t>
            </a:r>
          </a:p>
          <a:p>
            <a:r>
              <a:rPr lang="en-US" sz="2800" dirty="0">
                <a:solidFill>
                  <a:srgbClr val="FF0000"/>
                </a:solidFill>
              </a:rPr>
              <a:t>Action</a:t>
            </a:r>
            <a:r>
              <a:rPr lang="en-US" sz="2800" dirty="0"/>
              <a:t>: Being considered by the BBRCF board as we review </a:t>
            </a:r>
            <a:r>
              <a:rPr lang="en-US" sz="2800" dirty="0" smtClean="0"/>
              <a:t>bylaws</a:t>
            </a:r>
          </a:p>
          <a:p>
            <a:r>
              <a:rPr lang="en-US" sz="2800" dirty="0" smtClean="0"/>
              <a:t>Also looking at a </a:t>
            </a:r>
            <a:r>
              <a:rPr lang="en-US" sz="2800" dirty="0" smtClean="0"/>
              <a:t>revised BBRCF </a:t>
            </a:r>
            <a:r>
              <a:rPr lang="en-US" sz="2800" dirty="0" smtClean="0"/>
              <a:t>board structure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12384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459804"/>
            <a:ext cx="8308975" cy="1143000"/>
          </a:xfrm>
        </p:spPr>
        <p:txBody>
          <a:bodyPr/>
          <a:lstStyle/>
          <a:p>
            <a:pPr algn="ctr"/>
            <a:r>
              <a:rPr lang="en-US" dirty="0" smtClean="0"/>
              <a:t>BBRC </a:t>
            </a:r>
            <a:r>
              <a:rPr lang="en-US" dirty="0" smtClean="0"/>
              <a:t>3-year goals</a:t>
            </a:r>
            <a:br>
              <a:rPr lang="en-US" dirty="0" smtClean="0"/>
            </a:br>
            <a:r>
              <a:rPr lang="en-US" sz="3600" dirty="0" smtClean="0"/>
              <a:t>* means member suggested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466296"/>
            <a:ext cx="8308975" cy="3943119"/>
          </a:xfrm>
        </p:spPr>
        <p:txBody>
          <a:bodyPr>
            <a:noAutofit/>
          </a:bodyPr>
          <a:lstStyle/>
          <a:p>
            <a:r>
              <a:rPr lang="en-US" sz="2800" dirty="0" smtClean="0"/>
              <a:t>100% to TRF annual </a:t>
            </a:r>
            <a:r>
              <a:rPr lang="en-US" sz="2800" dirty="0" smtClean="0"/>
              <a:t>fund*</a:t>
            </a:r>
            <a:endParaRPr lang="en-US" sz="2800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Action</a:t>
            </a:r>
            <a:r>
              <a:rPr lang="en-US" sz="2800" dirty="0" smtClean="0"/>
              <a:t>: Emphasizing monthly</a:t>
            </a:r>
          </a:p>
          <a:p>
            <a:r>
              <a:rPr lang="en-US" sz="2800" dirty="0" smtClean="0"/>
              <a:t>Support </a:t>
            </a:r>
            <a:r>
              <a:rPr lang="en-US" sz="2800" dirty="0" smtClean="0"/>
              <a:t>education*</a:t>
            </a:r>
            <a:endParaRPr lang="en-US" sz="2800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Action</a:t>
            </a:r>
            <a:r>
              <a:rPr lang="en-US" sz="2800" dirty="0" smtClean="0"/>
              <a:t>: New Generations board position, all the youth programs including dictionaries, scholarships, Antigua, RYLA, </a:t>
            </a:r>
            <a:r>
              <a:rPr lang="en-US" sz="2800" dirty="0" err="1" smtClean="0"/>
              <a:t>Rotaract</a:t>
            </a:r>
            <a:r>
              <a:rPr lang="en-US" sz="2800" dirty="0" smtClean="0"/>
              <a:t>, Interact and all the rest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58634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BBRC 3-year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Fun, energetic </a:t>
            </a:r>
            <a:r>
              <a:rPr lang="en-US" sz="2800" dirty="0" smtClean="0"/>
              <a:t>meetings*</a:t>
            </a:r>
            <a:endParaRPr lang="en-US" sz="2800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Action</a:t>
            </a:r>
            <a:r>
              <a:rPr lang="en-US" sz="2800" dirty="0" smtClean="0"/>
              <a:t>: I hope so (thanks to Wendi and all the others)</a:t>
            </a:r>
          </a:p>
          <a:p>
            <a:r>
              <a:rPr lang="en-US" sz="2800" dirty="0" smtClean="0"/>
              <a:t>100% participation in fundraising and hours (on projects</a:t>
            </a:r>
            <a:r>
              <a:rPr lang="en-US" sz="2800" dirty="0" smtClean="0"/>
              <a:t>)*</a:t>
            </a:r>
            <a:endParaRPr lang="en-US" sz="2800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Action</a:t>
            </a:r>
            <a:r>
              <a:rPr lang="en-US" sz="2800" dirty="0" smtClean="0"/>
              <a:t>: Working on it, it’s a goal for the year and will be mentioned regularly</a:t>
            </a:r>
          </a:p>
        </p:txBody>
      </p:sp>
    </p:spTree>
    <p:extLst>
      <p:ext uri="{BB962C8B-B14F-4D97-AF65-F5344CB8AC3E}">
        <p14:creationId xmlns:p14="http://schemas.microsoft.com/office/powerpoint/2010/main" val="3422226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343064"/>
            <a:ext cx="8308975" cy="1143000"/>
          </a:xfrm>
        </p:spPr>
        <p:txBody>
          <a:bodyPr/>
          <a:lstStyle/>
          <a:p>
            <a:r>
              <a:rPr lang="en-US" dirty="0"/>
              <a:t>BBRC 3-year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687819"/>
            <a:ext cx="8308975" cy="356058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Develop and keep fellowship high as it’s as important as service to the </a:t>
            </a:r>
            <a:r>
              <a:rPr lang="en-US" sz="2800" dirty="0" smtClean="0"/>
              <a:t>BBRC*</a:t>
            </a:r>
            <a:endParaRPr lang="en-US" sz="2800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Action</a:t>
            </a:r>
            <a:r>
              <a:rPr lang="en-US" sz="2800" dirty="0" smtClean="0"/>
              <a:t>: This is not hard given our history of fellowship and we’ll continue with </a:t>
            </a:r>
            <a:r>
              <a:rPr lang="en-US" sz="2800" dirty="0" smtClean="0"/>
              <a:t>regular fellowship events, </a:t>
            </a:r>
            <a:r>
              <a:rPr lang="en-US" sz="2800" dirty="0" smtClean="0"/>
              <a:t>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Thursday, etc.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96673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BBRC 3-year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/>
              <a:t>Website is </a:t>
            </a:r>
            <a:r>
              <a:rPr lang="en-US" sz="2800" dirty="0" smtClean="0"/>
              <a:t>underutilized*</a:t>
            </a:r>
            <a:endParaRPr lang="en-US" sz="2800" dirty="0"/>
          </a:p>
          <a:p>
            <a:r>
              <a:rPr lang="en-US" sz="2800" dirty="0">
                <a:solidFill>
                  <a:srgbClr val="FF0000"/>
                </a:solidFill>
              </a:rPr>
              <a:t>Action</a:t>
            </a:r>
            <a:r>
              <a:rPr lang="en-US" sz="2800" dirty="0"/>
              <a:t>: The website committee is addressing this and updating the platform to allow for easier communication of projects, </a:t>
            </a:r>
            <a:r>
              <a:rPr lang="en-US" sz="2800" dirty="0" smtClean="0"/>
              <a:t>committees</a:t>
            </a:r>
            <a:r>
              <a:rPr lang="en-US" sz="2800" dirty="0"/>
              <a:t>, etc. </a:t>
            </a:r>
            <a:endParaRPr lang="en-US" sz="2800" dirty="0" smtClean="0"/>
          </a:p>
          <a:p>
            <a:r>
              <a:rPr lang="en-US" sz="2800" dirty="0" smtClean="0"/>
              <a:t>Think </a:t>
            </a:r>
            <a:r>
              <a:rPr lang="en-US" sz="2800" dirty="0"/>
              <a:t>of this like a blog on all we are doing to keep members informed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63300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BBRC 3-year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Shift leadership focus more to long-</a:t>
            </a:r>
            <a:r>
              <a:rPr lang="en-US" sz="2800" dirty="0" smtClean="0"/>
              <a:t>term*</a:t>
            </a:r>
            <a:endParaRPr lang="en-US" sz="2800" dirty="0"/>
          </a:p>
          <a:p>
            <a:r>
              <a:rPr lang="en-US" sz="2800" dirty="0">
                <a:solidFill>
                  <a:srgbClr val="FF0000"/>
                </a:solidFill>
              </a:rPr>
              <a:t>Action</a:t>
            </a:r>
            <a:r>
              <a:rPr lang="en-US" sz="2800" dirty="0"/>
              <a:t>: New VP in presidential queue, focus of directors and </a:t>
            </a:r>
            <a:r>
              <a:rPr lang="en-US" sz="2800" dirty="0" smtClean="0"/>
              <a:t>board to build </a:t>
            </a:r>
            <a:r>
              <a:rPr lang="en-US" sz="2800" dirty="0" smtClean="0"/>
              <a:t>leadership</a:t>
            </a:r>
          </a:p>
          <a:p>
            <a:r>
              <a:rPr lang="en-US" sz="2800" dirty="0">
                <a:solidFill>
                  <a:srgbClr val="FF0000"/>
                </a:solidFill>
              </a:rPr>
              <a:t>Action</a:t>
            </a:r>
            <a:r>
              <a:rPr lang="en-US" sz="2800" dirty="0"/>
              <a:t>: </a:t>
            </a:r>
            <a:r>
              <a:rPr lang="en-US" sz="2800" dirty="0" smtClean="0"/>
              <a:t>Long-term planning committee being coordinated by Tom Smith</a:t>
            </a:r>
          </a:p>
          <a:p>
            <a:r>
              <a:rPr lang="en-US" sz="2800" dirty="0">
                <a:solidFill>
                  <a:srgbClr val="FF0000"/>
                </a:solidFill>
              </a:rPr>
              <a:t>Action</a:t>
            </a:r>
            <a:r>
              <a:rPr lang="en-US" sz="2800" dirty="0"/>
              <a:t>: </a:t>
            </a:r>
            <a:r>
              <a:rPr lang="en-US" sz="2800" dirty="0" smtClean="0"/>
              <a:t>Created a three-year budget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23177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1681</TotalTime>
  <Words>525</Words>
  <Application>Microsoft Macintosh PowerPoint</Application>
  <PresentationFormat>On-screen Show (4:3)</PresentationFormat>
  <Paragraphs>46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Genesis</vt:lpstr>
      <vt:lpstr>BBRC </vt:lpstr>
      <vt:lpstr>BBRC: Retreat vs. Reality </vt:lpstr>
      <vt:lpstr>What is going on in the BBRC? </vt:lpstr>
      <vt:lpstr>What’s going on, continued</vt:lpstr>
      <vt:lpstr>Breakout: Corporate Sponsorship </vt:lpstr>
      <vt:lpstr>Breakout: District Simplified Matching Grant</vt:lpstr>
      <vt:lpstr>Breakout: The Rotary Foundation</vt:lpstr>
      <vt:lpstr>Breakout: TRF and the BBRCF</vt:lpstr>
      <vt:lpstr>BBRC 3-year goals * means member suggested</vt:lpstr>
      <vt:lpstr>BBRC 3-year goals</vt:lpstr>
      <vt:lpstr>BBRC 3-year goals</vt:lpstr>
      <vt:lpstr>BBRC 3-year goals</vt:lpstr>
      <vt:lpstr>BBRC 3-year goals</vt:lpstr>
    </vt:vector>
  </TitlesOfParts>
  <Company>BRG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BBRC: Retreat vs. Reality </dc:title>
  <dc:creator>John Martinka</dc:creator>
  <cp:lastModifiedBy>John Martinka</cp:lastModifiedBy>
  <cp:revision>8</cp:revision>
  <dcterms:created xsi:type="dcterms:W3CDTF">2011-09-05T18:10:55Z</dcterms:created>
  <dcterms:modified xsi:type="dcterms:W3CDTF">2011-09-08T21:08:41Z</dcterms:modified>
</cp:coreProperties>
</file>